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85" r:id="rId3"/>
    <p:sldId id="286" r:id="rId4"/>
    <p:sldId id="287" r:id="rId5"/>
    <p:sldId id="288" r:id="rId6"/>
    <p:sldId id="289" r:id="rId7"/>
    <p:sldId id="257" r:id="rId8"/>
    <p:sldId id="281" r:id="rId9"/>
    <p:sldId id="279" r:id="rId10"/>
    <p:sldId id="280" r:id="rId11"/>
    <p:sldId id="278" r:id="rId12"/>
    <p:sldId id="282" r:id="rId13"/>
    <p:sldId id="261" r:id="rId14"/>
    <p:sldId id="284" r:id="rId15"/>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p:scale>
          <a:sx n="106" d="100"/>
          <a:sy n="106" d="100"/>
        </p:scale>
        <p:origin x="-176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B94DD-3ECB-4BDD-B798-74EC2008870F}" type="datetimeFigureOut">
              <a:rPr lang="tr-TR" smtClean="0"/>
              <a:t>26.07.2021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DE2C-D6CD-47E8-9B5F-6C4ED86A453B}" type="slidenum">
              <a:rPr lang="tr-TR" smtClean="0"/>
              <a:t>‹#›</a:t>
            </a:fld>
            <a:endParaRPr lang="tr-TR"/>
          </a:p>
        </p:txBody>
      </p:sp>
    </p:spTree>
    <p:extLst>
      <p:ext uri="{BB962C8B-B14F-4D97-AF65-F5344CB8AC3E}">
        <p14:creationId xmlns:p14="http://schemas.microsoft.com/office/powerpoint/2010/main" val="95411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a:ln/>
        </p:spPr>
      </p:sp>
      <p:sp>
        <p:nvSpPr>
          <p:cNvPr id="92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922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58E4739-6A86-43C7-925A-7A5095A66205}" type="slidenum">
              <a:rPr lang="tr-TR" altLang="tr-TR">
                <a:solidFill>
                  <a:srgbClr val="000000"/>
                </a:solidFill>
                <a:latin typeface="Arial" charset="0"/>
              </a:rPr>
              <a:pPr algn="r" eaLnBrk="1" hangingPunct="1">
                <a:spcBef>
                  <a:spcPct val="0"/>
                </a:spcBef>
              </a:pPr>
              <a:t>2</a:t>
            </a:fld>
            <a:endParaRPr lang="tr-TR" altLang="tr-TR">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Görüntüsü Yer Tutucusu"/>
          <p:cNvSpPr>
            <a:spLocks noGrp="1" noRot="1" noChangeAspect="1" noTextEdit="1"/>
          </p:cNvSpPr>
          <p:nvPr>
            <p:ph type="sldImg"/>
          </p:nvPr>
        </p:nvSpPr>
        <p:spPr>
          <a:ln/>
        </p:spPr>
      </p:sp>
      <p:sp>
        <p:nvSpPr>
          <p:cNvPr id="102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102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5B0300B-A492-4206-91D1-D50A943AE714}" type="slidenum">
              <a:rPr lang="tr-TR" altLang="tr-TR">
                <a:solidFill>
                  <a:srgbClr val="000000"/>
                </a:solidFill>
                <a:latin typeface="Arial" charset="0"/>
              </a:rPr>
              <a:pPr algn="r" eaLnBrk="1" hangingPunct="1">
                <a:spcBef>
                  <a:spcPct val="0"/>
                </a:spcBef>
              </a:pPr>
              <a:t>3</a:t>
            </a:fld>
            <a:endParaRPr lang="tr-TR" altLang="tr-TR">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F0C999F-B9E8-4C2A-9766-78DBC9D124C2}" type="datetimeFigureOut">
              <a:rPr lang="tr-TR"/>
              <a:pPr>
                <a:defRPr/>
              </a:pPr>
              <a:t>26.07.2021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2873D36D-68B1-4D28-8FF7-44FBDED67958}" type="slidenum">
              <a:rPr lang="tr-TR" altLang="tr-TR"/>
              <a:pPr/>
              <a:t>‹#›</a:t>
            </a:fld>
            <a:endParaRPr lang="tr-TR" altLang="tr-TR"/>
          </a:p>
        </p:txBody>
      </p:sp>
    </p:spTree>
    <p:extLst>
      <p:ext uri="{BB962C8B-B14F-4D97-AF65-F5344CB8AC3E}">
        <p14:creationId xmlns:p14="http://schemas.microsoft.com/office/powerpoint/2010/main" val="422086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B6A2C9D-66B4-4CD4-84ED-CE21A1645AE8}" type="datetimeFigureOut">
              <a:rPr lang="tr-TR"/>
              <a:pPr>
                <a:defRPr/>
              </a:pPr>
              <a:t>26.07.2021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A54BE1C-A21E-4792-B788-1DECC9760EAD}" type="slidenum">
              <a:rPr lang="tr-TR" altLang="tr-TR"/>
              <a:pPr/>
              <a:t>‹#›</a:t>
            </a:fld>
            <a:endParaRPr lang="tr-TR" altLang="tr-TR"/>
          </a:p>
        </p:txBody>
      </p:sp>
    </p:spTree>
    <p:extLst>
      <p:ext uri="{BB962C8B-B14F-4D97-AF65-F5344CB8AC3E}">
        <p14:creationId xmlns:p14="http://schemas.microsoft.com/office/powerpoint/2010/main" val="388700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CBBD7AE-7128-498C-9ABF-195877197509}" type="datetimeFigureOut">
              <a:rPr lang="tr-TR"/>
              <a:pPr>
                <a:defRPr/>
              </a:pPr>
              <a:t>26.07.2021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264949F6-8ED0-45EF-B300-51CFC0D84444}" type="slidenum">
              <a:rPr lang="tr-TR" altLang="tr-TR"/>
              <a:pPr/>
              <a:t>‹#›</a:t>
            </a:fld>
            <a:endParaRPr lang="tr-TR" altLang="tr-TR"/>
          </a:p>
        </p:txBody>
      </p:sp>
    </p:spTree>
    <p:extLst>
      <p:ext uri="{BB962C8B-B14F-4D97-AF65-F5344CB8AC3E}">
        <p14:creationId xmlns:p14="http://schemas.microsoft.com/office/powerpoint/2010/main" val="388949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C498AC0-A462-4E5C-903F-F35E6B3D90FC}" type="datetimeFigureOut">
              <a:rPr lang="tr-TR"/>
              <a:pPr>
                <a:defRPr/>
              </a:pPr>
              <a:t>26.07.2021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A05A695-28BB-477A-9709-6C6441BC03BF}" type="slidenum">
              <a:rPr lang="tr-TR" altLang="tr-TR"/>
              <a:pPr/>
              <a:t>‹#›</a:t>
            </a:fld>
            <a:endParaRPr lang="tr-TR" altLang="tr-TR"/>
          </a:p>
        </p:txBody>
      </p:sp>
    </p:spTree>
    <p:extLst>
      <p:ext uri="{BB962C8B-B14F-4D97-AF65-F5344CB8AC3E}">
        <p14:creationId xmlns:p14="http://schemas.microsoft.com/office/powerpoint/2010/main" val="13710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BEF0DB9-813D-4FB4-9664-2CF9333A0AEC}" type="datetimeFigureOut">
              <a:rPr lang="tr-TR"/>
              <a:pPr>
                <a:defRPr/>
              </a:pPr>
              <a:t>26.07.2021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E5AB9A8-39AE-4E53-AD91-A29C6BA1BB35}" type="slidenum">
              <a:rPr lang="tr-TR" altLang="tr-TR"/>
              <a:pPr/>
              <a:t>‹#›</a:t>
            </a:fld>
            <a:endParaRPr lang="tr-TR" altLang="tr-TR"/>
          </a:p>
        </p:txBody>
      </p:sp>
    </p:spTree>
    <p:extLst>
      <p:ext uri="{BB962C8B-B14F-4D97-AF65-F5344CB8AC3E}">
        <p14:creationId xmlns:p14="http://schemas.microsoft.com/office/powerpoint/2010/main" val="253155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0B3ABD2-6B2B-40DB-A3E6-3FB4FD82E845}" type="datetimeFigureOut">
              <a:rPr lang="tr-TR"/>
              <a:pPr>
                <a:defRPr/>
              </a:pPr>
              <a:t>26.07.2021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6FA4CF8C-EA2A-43EA-ADFF-97AD569ECB81}" type="slidenum">
              <a:rPr lang="tr-TR" altLang="tr-TR"/>
              <a:pPr/>
              <a:t>‹#›</a:t>
            </a:fld>
            <a:endParaRPr lang="tr-TR" altLang="tr-TR"/>
          </a:p>
        </p:txBody>
      </p:sp>
    </p:spTree>
    <p:extLst>
      <p:ext uri="{BB962C8B-B14F-4D97-AF65-F5344CB8AC3E}">
        <p14:creationId xmlns:p14="http://schemas.microsoft.com/office/powerpoint/2010/main" val="14150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715CF4CD-A605-42C7-96D9-A48EEBC27F82}" type="datetimeFigureOut">
              <a:rPr lang="tr-TR"/>
              <a:pPr>
                <a:defRPr/>
              </a:pPr>
              <a:t>26.07.2021</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83C36AE7-74F3-484C-9E30-E1D804DD4CF4}" type="slidenum">
              <a:rPr lang="tr-TR" altLang="tr-TR"/>
              <a:pPr/>
              <a:t>‹#›</a:t>
            </a:fld>
            <a:endParaRPr lang="tr-TR" altLang="tr-TR"/>
          </a:p>
        </p:txBody>
      </p:sp>
    </p:spTree>
    <p:extLst>
      <p:ext uri="{BB962C8B-B14F-4D97-AF65-F5344CB8AC3E}">
        <p14:creationId xmlns:p14="http://schemas.microsoft.com/office/powerpoint/2010/main" val="176044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B65713C6-238C-485D-9832-5DC0958A14DA}" type="datetimeFigureOut">
              <a:rPr lang="tr-TR"/>
              <a:pPr>
                <a:defRPr/>
              </a:pPr>
              <a:t>26.07.2021</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5FBAC977-6398-4A31-B467-58BE6D1BFA2F}" type="slidenum">
              <a:rPr lang="tr-TR" altLang="tr-TR"/>
              <a:pPr/>
              <a:t>‹#›</a:t>
            </a:fld>
            <a:endParaRPr lang="tr-TR" altLang="tr-TR"/>
          </a:p>
        </p:txBody>
      </p:sp>
    </p:spTree>
    <p:extLst>
      <p:ext uri="{BB962C8B-B14F-4D97-AF65-F5344CB8AC3E}">
        <p14:creationId xmlns:p14="http://schemas.microsoft.com/office/powerpoint/2010/main" val="24281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A6D827C-9D31-4909-96D7-1E7AD5388B7C}" type="datetimeFigureOut">
              <a:rPr lang="tr-TR"/>
              <a:pPr>
                <a:defRPr/>
              </a:pPr>
              <a:t>26.07.2021</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94D1B803-6D94-461C-9EA7-D78D55A01C7C}" type="slidenum">
              <a:rPr lang="tr-TR" altLang="tr-TR"/>
              <a:pPr/>
              <a:t>‹#›</a:t>
            </a:fld>
            <a:endParaRPr lang="tr-TR" altLang="tr-TR"/>
          </a:p>
        </p:txBody>
      </p:sp>
    </p:spTree>
    <p:extLst>
      <p:ext uri="{BB962C8B-B14F-4D97-AF65-F5344CB8AC3E}">
        <p14:creationId xmlns:p14="http://schemas.microsoft.com/office/powerpoint/2010/main" val="93380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194BDC7-A54C-4EA2-892D-D5404AF591B5}" type="datetimeFigureOut">
              <a:rPr lang="tr-TR"/>
              <a:pPr>
                <a:defRPr/>
              </a:pPr>
              <a:t>26.07.2021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9F2CBC3-57DD-4088-B2AB-A4467DEF6025}" type="slidenum">
              <a:rPr lang="tr-TR" altLang="tr-TR"/>
              <a:pPr/>
              <a:t>‹#›</a:t>
            </a:fld>
            <a:endParaRPr lang="tr-TR" altLang="tr-TR"/>
          </a:p>
        </p:txBody>
      </p:sp>
    </p:spTree>
    <p:extLst>
      <p:ext uri="{BB962C8B-B14F-4D97-AF65-F5344CB8AC3E}">
        <p14:creationId xmlns:p14="http://schemas.microsoft.com/office/powerpoint/2010/main" val="1773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10311B-78B6-41A4-AE41-3F540524BB83}" type="datetimeFigureOut">
              <a:rPr lang="tr-TR"/>
              <a:pPr>
                <a:defRPr/>
              </a:pPr>
              <a:t>26.07.2021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C630A7E-71E7-469F-90CF-AB701DB47257}" type="slidenum">
              <a:rPr lang="tr-TR" altLang="tr-TR"/>
              <a:pPr/>
              <a:t>‹#›</a:t>
            </a:fld>
            <a:endParaRPr lang="tr-TR" altLang="tr-TR"/>
          </a:p>
        </p:txBody>
      </p:sp>
    </p:spTree>
    <p:extLst>
      <p:ext uri="{BB962C8B-B14F-4D97-AF65-F5344CB8AC3E}">
        <p14:creationId xmlns:p14="http://schemas.microsoft.com/office/powerpoint/2010/main" val="426138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62A151-40AF-4605-A5B5-C7AF7E1229FD}" type="datetimeFigureOut">
              <a:rPr lang="tr-TR"/>
              <a:pPr>
                <a:defRPr/>
              </a:pPr>
              <a:t>26.07.2021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182DEE3-C893-43EC-86C3-EDC6685A3839}"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turizm.erciyes.edu.t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p:cNvSpPr>
          <p:nvPr>
            <p:ph type="ctrTitle"/>
          </p:nvPr>
        </p:nvSpPr>
        <p:spPr>
          <a:xfrm>
            <a:off x="0" y="260350"/>
            <a:ext cx="9036050" cy="1470025"/>
          </a:xfrm>
        </p:spPr>
        <p:txBody>
          <a:bodyPr/>
          <a:lstStyle/>
          <a:p>
            <a:pPr eaLnBrk="1" hangingPunct="1"/>
            <a:endParaRPr lang="tr-TR" altLang="tr-TR" sz="2800" dirty="0" smtClean="0"/>
          </a:p>
        </p:txBody>
      </p:sp>
      <p:sp>
        <p:nvSpPr>
          <p:cNvPr id="2051" name="Rectangle 5"/>
          <p:cNvSpPr>
            <a:spLocks noGrp="1"/>
          </p:cNvSpPr>
          <p:nvPr>
            <p:ph type="subTitle" idx="1"/>
          </p:nvPr>
        </p:nvSpPr>
        <p:spPr>
          <a:xfrm>
            <a:off x="0" y="2781300"/>
            <a:ext cx="9144000" cy="3455988"/>
          </a:xfrm>
        </p:spPr>
        <p:txBody>
          <a:bodyPr/>
          <a:lstStyle/>
          <a:p>
            <a:pPr eaLnBrk="1" hangingPunct="1">
              <a:lnSpc>
                <a:spcPct val="90000"/>
              </a:lnSpc>
            </a:pPr>
            <a:r>
              <a:rPr lang="tr-TR" altLang="tr-TR" b="1" dirty="0" smtClean="0">
                <a:solidFill>
                  <a:schemeClr val="tx1"/>
                </a:solidFill>
              </a:rPr>
              <a:t>Staj Yönergesi ve Staj Formu</a:t>
            </a:r>
          </a:p>
          <a:p>
            <a:pPr eaLnBrk="1" hangingPunct="1">
              <a:lnSpc>
                <a:spcPct val="90000"/>
              </a:lnSpc>
            </a:pPr>
            <a:r>
              <a:rPr lang="tr-TR" altLang="tr-TR" b="1" dirty="0" smtClean="0">
                <a:solidFill>
                  <a:schemeClr val="tx1"/>
                </a:solidFill>
              </a:rPr>
              <a:t>Bilgilendirme Sunusu</a:t>
            </a:r>
          </a:p>
          <a:p>
            <a:pPr eaLnBrk="1" hangingPunct="1">
              <a:lnSpc>
                <a:spcPct val="90000"/>
              </a:lnSpc>
            </a:pPr>
            <a:endParaRPr lang="tr-TR" altLang="tr-TR" b="1" dirty="0" smtClean="0">
              <a:solidFill>
                <a:schemeClr val="tx1"/>
              </a:solidFill>
            </a:endParaRPr>
          </a:p>
          <a:p>
            <a:pPr eaLnBrk="1" hangingPunct="1">
              <a:lnSpc>
                <a:spcPct val="90000"/>
              </a:lnSpc>
            </a:pPr>
            <a:endParaRPr lang="tr-TR" altLang="tr-TR" sz="2800" dirty="0" smtClean="0">
              <a:solidFill>
                <a:schemeClr val="tx1"/>
              </a:solidFill>
            </a:endParaRPr>
          </a:p>
          <a:p>
            <a:pPr eaLnBrk="1" hangingPunct="1">
              <a:lnSpc>
                <a:spcPct val="90000"/>
              </a:lnSpc>
            </a:pPr>
            <a:endParaRPr lang="tr-TR" altLang="tr-TR" sz="2800" dirty="0" smtClean="0">
              <a:solidFill>
                <a:schemeClr val="tx1"/>
              </a:solidFill>
            </a:endParaRPr>
          </a:p>
          <a:p>
            <a:pPr eaLnBrk="1" hangingPunct="1">
              <a:lnSpc>
                <a:spcPct val="90000"/>
              </a:lnSpc>
            </a:pPr>
            <a:endParaRPr lang="tr-TR" altLang="tr-TR" sz="2800" dirty="0" smtClean="0">
              <a:solidFill>
                <a:schemeClr val="tx1"/>
              </a:solidFill>
            </a:endParaRPr>
          </a:p>
          <a:p>
            <a:pPr eaLnBrk="1" hangingPunct="1">
              <a:lnSpc>
                <a:spcPct val="90000"/>
              </a:lnSpc>
            </a:pPr>
            <a:r>
              <a:rPr lang="tr-TR" altLang="tr-TR" sz="2800" dirty="0" smtClean="0">
                <a:solidFill>
                  <a:schemeClr val="tx1"/>
                </a:solidFill>
              </a:rPr>
              <a:t>2021</a:t>
            </a:r>
            <a:endParaRPr lang="tr-TR" altLang="tr-TR" sz="2800" dirty="0" smtClean="0">
              <a:solidFill>
                <a:schemeClr val="tx1"/>
              </a:solidFill>
            </a:endParaRPr>
          </a:p>
        </p:txBody>
      </p:sp>
      <p:pic>
        <p:nvPicPr>
          <p:cNvPr id="2052"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6 Başlık"/>
          <p:cNvSpPr>
            <a:spLocks noGrp="1"/>
          </p:cNvSpPr>
          <p:nvPr>
            <p:ph type="title"/>
          </p:nvPr>
        </p:nvSpPr>
        <p:spPr>
          <a:xfrm>
            <a:off x="457200" y="-100013"/>
            <a:ext cx="8229600" cy="1143001"/>
          </a:xfrm>
        </p:spPr>
        <p:txBody>
          <a:bodyPr/>
          <a:lstStyle/>
          <a:p>
            <a:pPr eaLnBrk="1" hangingPunct="1"/>
            <a:r>
              <a:rPr lang="tr-TR" altLang="tr-TR" smtClean="0"/>
              <a:t>Staj Başvuru Süreci</a:t>
            </a:r>
          </a:p>
        </p:txBody>
      </p:sp>
      <p:sp>
        <p:nvSpPr>
          <p:cNvPr id="13315" name="7 İçerik Yer Tutucusu"/>
          <p:cNvSpPr>
            <a:spLocks noGrp="1"/>
          </p:cNvSpPr>
          <p:nvPr>
            <p:ph idx="1"/>
          </p:nvPr>
        </p:nvSpPr>
        <p:spPr>
          <a:xfrm>
            <a:off x="1333500" y="769938"/>
            <a:ext cx="7721600" cy="1219200"/>
          </a:xfrm>
        </p:spPr>
        <p:txBody>
          <a:bodyPr/>
          <a:lstStyle/>
          <a:p>
            <a:pPr algn="just" eaLnBrk="1" hangingPunct="1">
              <a:buFont typeface="Wingdings" panose="05000000000000000000" pitchFamily="2" charset="2"/>
              <a:buChar char="Ø"/>
            </a:pPr>
            <a:r>
              <a:rPr lang="tr-TR" altLang="tr-TR" sz="2400" smtClean="0"/>
              <a:t>Staj danışmanı öğrencinin staj yapacağı işletmeyi staj yönergesinde belirtilen hususlara göre değerlendirerek kabul veya reddeder. Başvurusu kabul edilen öğrenci yine OBİSİS üzerinden staj butonuna basarak aşağıdaki ekrana ulaşmalı ve «Başvuru Formu» butonuna tıklamalıdır.</a:t>
            </a:r>
          </a:p>
          <a:p>
            <a:pPr algn="just" eaLnBrk="1" hangingPunct="1">
              <a:buFont typeface="Wingdings" panose="05000000000000000000" pitchFamily="2" charset="2"/>
              <a:buChar char="Ø"/>
            </a:pPr>
            <a:endParaRPr lang="tr-TR" altLang="tr-TR" sz="2400" smtClean="0"/>
          </a:p>
        </p:txBody>
      </p:sp>
      <p:pic>
        <p:nvPicPr>
          <p:cNvPr id="13316"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F:\staj\4. adım.png"/>
          <p:cNvPicPr>
            <a:picLocks noChangeAspect="1" noChangeArrowheads="1"/>
          </p:cNvPicPr>
          <p:nvPr/>
        </p:nvPicPr>
        <p:blipFill>
          <a:blip r:embed="rId3">
            <a:extLst>
              <a:ext uri="{28A0092B-C50C-407E-A947-70E740481C1C}">
                <a14:useLocalDpi xmlns:a14="http://schemas.microsoft.com/office/drawing/2010/main" val="0"/>
              </a:ext>
            </a:extLst>
          </a:blip>
          <a:srcRect l="18" t="5037" b="5534"/>
          <a:stretch>
            <a:fillRect/>
          </a:stretch>
        </p:blipFill>
        <p:spPr bwMode="auto">
          <a:xfrm>
            <a:off x="323850" y="2781300"/>
            <a:ext cx="8712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Başlık"/>
          <p:cNvSpPr>
            <a:spLocks noGrp="1"/>
          </p:cNvSpPr>
          <p:nvPr>
            <p:ph type="title"/>
          </p:nvPr>
        </p:nvSpPr>
        <p:spPr>
          <a:xfrm>
            <a:off x="1835150" y="0"/>
            <a:ext cx="6862763" cy="1143000"/>
          </a:xfrm>
        </p:spPr>
        <p:txBody>
          <a:bodyPr/>
          <a:lstStyle/>
          <a:p>
            <a:pPr eaLnBrk="1" hangingPunct="1"/>
            <a:r>
              <a:rPr lang="tr-TR" altLang="tr-TR" smtClean="0"/>
              <a:t>Staj Başvuru Süreci</a:t>
            </a:r>
          </a:p>
        </p:txBody>
      </p:sp>
      <p:sp>
        <p:nvSpPr>
          <p:cNvPr id="14339" name="7 İçerik Yer Tutucusu"/>
          <p:cNvSpPr>
            <a:spLocks noGrp="1"/>
          </p:cNvSpPr>
          <p:nvPr>
            <p:ph idx="1"/>
          </p:nvPr>
        </p:nvSpPr>
        <p:spPr>
          <a:xfrm>
            <a:off x="1619250" y="908050"/>
            <a:ext cx="7493000" cy="865188"/>
          </a:xfrm>
        </p:spPr>
        <p:txBody>
          <a:bodyPr/>
          <a:lstStyle/>
          <a:p>
            <a:pPr algn="just" eaLnBrk="1" hangingPunct="1">
              <a:buFont typeface="Wingdings" panose="05000000000000000000" pitchFamily="2" charset="2"/>
              <a:buChar char="Ø"/>
            </a:pPr>
            <a:r>
              <a:rPr lang="tr-TR" altLang="tr-TR" sz="2400" smtClean="0"/>
              <a:t>Öğrenci ‘’Staj Başvuru Formu’’nu staj danışmanına imzalı şekilde teslim eder.</a:t>
            </a:r>
          </a:p>
          <a:p>
            <a:pPr algn="just" eaLnBrk="1" hangingPunct="1">
              <a:buFont typeface="Wingdings" panose="05000000000000000000" pitchFamily="2" charset="2"/>
              <a:buChar char="Ø"/>
            </a:pPr>
            <a:endParaRPr lang="tr-TR" altLang="tr-TR" sz="2400" smtClean="0"/>
          </a:p>
        </p:txBody>
      </p:sp>
      <p:pic>
        <p:nvPicPr>
          <p:cNvPr id="14340"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F:\staj\5. adım.jpg"/>
          <p:cNvPicPr>
            <a:picLocks noChangeAspect="1" noChangeArrowheads="1"/>
          </p:cNvPicPr>
          <p:nvPr/>
        </p:nvPicPr>
        <p:blipFill>
          <a:blip r:embed="rId3">
            <a:extLst>
              <a:ext uri="{28A0092B-C50C-407E-A947-70E740481C1C}">
                <a14:useLocalDpi xmlns:a14="http://schemas.microsoft.com/office/drawing/2010/main" val="0"/>
              </a:ext>
            </a:extLst>
          </a:blip>
          <a:srcRect l="-14" t="5013" r="63867" b="10661"/>
          <a:stretch>
            <a:fillRect/>
          </a:stretch>
        </p:blipFill>
        <p:spPr bwMode="auto">
          <a:xfrm>
            <a:off x="323850" y="2052638"/>
            <a:ext cx="8640763"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Başlık"/>
          <p:cNvSpPr>
            <a:spLocks noGrp="1"/>
          </p:cNvSpPr>
          <p:nvPr>
            <p:ph type="title"/>
          </p:nvPr>
        </p:nvSpPr>
        <p:spPr>
          <a:xfrm>
            <a:off x="1835150" y="0"/>
            <a:ext cx="6862763" cy="1143000"/>
          </a:xfrm>
        </p:spPr>
        <p:txBody>
          <a:bodyPr/>
          <a:lstStyle/>
          <a:p>
            <a:pPr eaLnBrk="1" hangingPunct="1"/>
            <a:r>
              <a:rPr lang="tr-TR" altLang="tr-TR" smtClean="0"/>
              <a:t>Staj Başvuru Süreci</a:t>
            </a:r>
          </a:p>
        </p:txBody>
      </p:sp>
      <p:sp>
        <p:nvSpPr>
          <p:cNvPr id="15363" name="7 İçerik Yer Tutucusu"/>
          <p:cNvSpPr>
            <a:spLocks noGrp="1"/>
          </p:cNvSpPr>
          <p:nvPr>
            <p:ph idx="1"/>
          </p:nvPr>
        </p:nvSpPr>
        <p:spPr>
          <a:xfrm>
            <a:off x="1619250" y="908050"/>
            <a:ext cx="7493000" cy="865188"/>
          </a:xfrm>
        </p:spPr>
        <p:txBody>
          <a:bodyPr/>
          <a:lstStyle/>
          <a:p>
            <a:pPr algn="just" eaLnBrk="1" hangingPunct="1">
              <a:buFont typeface="Wingdings" panose="05000000000000000000" pitchFamily="2" charset="2"/>
              <a:buChar char="Ø"/>
            </a:pPr>
            <a:r>
              <a:rPr lang="tr-TR" altLang="tr-TR" sz="2400" smtClean="0"/>
              <a:t>Öğrenci ayrıca «Zorunlu Staj Formunu» danışmanına onaylatarak staj yapacağı kuruma teslim etmelidir.</a:t>
            </a:r>
          </a:p>
        </p:txBody>
      </p:sp>
      <p:pic>
        <p:nvPicPr>
          <p:cNvPr id="15364"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F:\staj\6. adım.png"/>
          <p:cNvPicPr>
            <a:picLocks noChangeAspect="1" noChangeArrowheads="1"/>
          </p:cNvPicPr>
          <p:nvPr/>
        </p:nvPicPr>
        <p:blipFill>
          <a:blip r:embed="rId3">
            <a:extLst>
              <a:ext uri="{28A0092B-C50C-407E-A947-70E740481C1C}">
                <a14:useLocalDpi xmlns:a14="http://schemas.microsoft.com/office/drawing/2010/main" val="0"/>
              </a:ext>
            </a:extLst>
          </a:blip>
          <a:srcRect l="28810" t="2657" r="30598" b="6821"/>
          <a:stretch>
            <a:fillRect/>
          </a:stretch>
        </p:blipFill>
        <p:spPr bwMode="auto">
          <a:xfrm>
            <a:off x="250825" y="1773238"/>
            <a:ext cx="84978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2268538" y="-47625"/>
            <a:ext cx="6348412" cy="1143000"/>
          </a:xfrm>
        </p:spPr>
        <p:txBody>
          <a:bodyPr/>
          <a:lstStyle/>
          <a:p>
            <a:pPr eaLnBrk="1" hangingPunct="1"/>
            <a:r>
              <a:rPr lang="tr-TR" altLang="tr-TR" sz="3200" smtClean="0"/>
              <a:t>Staj Süreci ve Sonrası İşlemler</a:t>
            </a:r>
          </a:p>
        </p:txBody>
      </p:sp>
      <p:sp>
        <p:nvSpPr>
          <p:cNvPr id="16387" name="Rectangle 3"/>
          <p:cNvSpPr>
            <a:spLocks noGrp="1"/>
          </p:cNvSpPr>
          <p:nvPr>
            <p:ph type="body" idx="1"/>
          </p:nvPr>
        </p:nvSpPr>
        <p:spPr>
          <a:xfrm>
            <a:off x="0" y="1412875"/>
            <a:ext cx="3203575" cy="5256213"/>
          </a:xfrm>
        </p:spPr>
        <p:txBody>
          <a:bodyPr/>
          <a:lstStyle/>
          <a:p>
            <a:pPr algn="just" eaLnBrk="1" hangingPunct="1">
              <a:buFont typeface="Wingdings" panose="05000000000000000000" pitchFamily="2" charset="2"/>
              <a:buChar char="Ø"/>
            </a:pPr>
            <a:r>
              <a:rPr lang="tr-TR" altLang="tr-TR" sz="2200" smtClean="0"/>
              <a:t>Üç günden fazla rapor ve izinler staj süresine dahil edilmez (Madde 8). </a:t>
            </a:r>
          </a:p>
          <a:p>
            <a:pPr algn="just" eaLnBrk="1" hangingPunct="1">
              <a:buFont typeface="Wingdings" panose="05000000000000000000" pitchFamily="2" charset="2"/>
              <a:buChar char="Ø"/>
            </a:pPr>
            <a:r>
              <a:rPr lang="tr-TR" altLang="tr-TR" sz="2200" smtClean="0"/>
              <a:t>Staj sonunda OBİSİS üzerinden elde edilen Staj Sicil Fişi, işletme tarafından doldurularak kapalı ve mühürlü zarf içinde danışmana işletme tarafından posta ile gönderilebileceği gibi öğrenci tarafından da teslim edilebilir.</a:t>
            </a:r>
          </a:p>
        </p:txBody>
      </p:sp>
      <p:pic>
        <p:nvPicPr>
          <p:cNvPr id="16388" name="Resim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9" name="Nesne 1"/>
          <p:cNvGraphicFramePr>
            <a:graphicFrameLocks noChangeAspect="1"/>
          </p:cNvGraphicFramePr>
          <p:nvPr/>
        </p:nvGraphicFramePr>
        <p:xfrm>
          <a:off x="3132138" y="769938"/>
          <a:ext cx="5832475" cy="5972175"/>
        </p:xfrm>
        <a:graphic>
          <a:graphicData uri="http://schemas.openxmlformats.org/presentationml/2006/ole">
            <mc:AlternateContent xmlns:mc="http://schemas.openxmlformats.org/markup-compatibility/2006">
              <mc:Choice xmlns:v="urn:schemas-microsoft-com:vml" Requires="v">
                <p:oleObj spid="_x0000_s16391" name="Acrobat Document" r:id="rId4" imgW="5667172" imgH="8019870" progId="AcroExch.Document.7">
                  <p:embed/>
                </p:oleObj>
              </mc:Choice>
              <mc:Fallback>
                <p:oleObj name="Acrobat Document" r:id="rId4" imgW="5667172" imgH="8019870" progId="AcroExch.Document.7">
                  <p:embed/>
                  <p:pic>
                    <p:nvPicPr>
                      <p:cNvPr id="0" name="Nesn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769938"/>
                        <a:ext cx="583247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0" y="277812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b="1"/>
              <a:t>T E Ş E K K Ü R L E 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Dikdörtgen 3"/>
          <p:cNvSpPr>
            <a:spLocks noChangeArrowheads="1"/>
          </p:cNvSpPr>
          <p:nvPr/>
        </p:nvSpPr>
        <p:spPr bwMode="auto">
          <a:xfrm>
            <a:off x="971600" y="1412776"/>
            <a:ext cx="6842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tr-TR" altLang="tr-TR" sz="2400" b="1" dirty="0" smtClean="0">
                <a:solidFill>
                  <a:srgbClr val="000000"/>
                </a:solidFill>
              </a:rPr>
              <a:t>STAJ SÜRESİ VE İMKANLARI</a:t>
            </a:r>
          </a:p>
          <a:p>
            <a:pPr algn="just" eaLnBrk="1" hangingPunct="1">
              <a:spcBef>
                <a:spcPct val="0"/>
              </a:spcBef>
              <a:defRPr/>
            </a:pPr>
            <a:endParaRPr lang="tr-TR" altLang="tr-TR" sz="1800" dirty="0" smtClean="0">
              <a:solidFill>
                <a:srgbClr val="000000"/>
              </a:solidFill>
            </a:endParaRPr>
          </a:p>
          <a:p>
            <a:pPr marL="285750" indent="-285750" algn="just" eaLnBrk="1" hangingPunct="1">
              <a:spcBef>
                <a:spcPct val="0"/>
              </a:spcBef>
              <a:defRPr/>
            </a:pPr>
            <a:r>
              <a:rPr lang="tr-TR" altLang="tr-TR" sz="1800" dirty="0" smtClean="0">
                <a:solidFill>
                  <a:srgbClr val="000000"/>
                </a:solidFill>
              </a:rPr>
              <a:t>Fakültemiz Turizm İşletmeciliği bölümü öğrencilerinin tamamlamaları gereken staj süresi </a:t>
            </a:r>
            <a:r>
              <a:rPr lang="tr-TR" altLang="tr-TR" sz="1800" b="1" dirty="0" smtClean="0">
                <a:solidFill>
                  <a:srgbClr val="000000"/>
                </a:solidFill>
              </a:rPr>
              <a:t>90</a:t>
            </a:r>
            <a:r>
              <a:rPr lang="tr-TR" altLang="tr-TR" sz="1800" dirty="0" smtClean="0">
                <a:solidFill>
                  <a:srgbClr val="000000"/>
                </a:solidFill>
              </a:rPr>
              <a:t> işgünüdür.</a:t>
            </a:r>
          </a:p>
          <a:p>
            <a:pPr algn="just" eaLnBrk="1" hangingPunct="1">
              <a:spcBef>
                <a:spcPct val="0"/>
              </a:spcBef>
              <a:buFontTx/>
              <a:buNone/>
              <a:defRPr/>
            </a:pPr>
            <a:endParaRPr lang="tr-TR" altLang="tr-TR" sz="1800" dirty="0" smtClean="0">
              <a:solidFill>
                <a:srgbClr val="000000"/>
              </a:solidFill>
            </a:endParaRPr>
          </a:p>
          <a:p>
            <a:pPr marL="285750" indent="-285750" algn="just" eaLnBrk="1" hangingPunct="1">
              <a:spcBef>
                <a:spcPct val="0"/>
              </a:spcBef>
              <a:defRPr/>
            </a:pPr>
            <a:r>
              <a:rPr lang="tr-TR" altLang="tr-TR" sz="1800" dirty="0" smtClean="0">
                <a:solidFill>
                  <a:srgbClr val="000000"/>
                </a:solidFill>
              </a:rPr>
              <a:t>Fakültemiz Turizm Rehberliği bölümü öğrencileri için tamamları gereken staj süresi </a:t>
            </a:r>
            <a:r>
              <a:rPr lang="tr-TR" altLang="tr-TR" sz="1800" b="1" dirty="0" smtClean="0">
                <a:solidFill>
                  <a:srgbClr val="000000"/>
                </a:solidFill>
              </a:rPr>
              <a:t>45</a:t>
            </a:r>
            <a:r>
              <a:rPr lang="tr-TR" altLang="tr-TR" sz="1800" dirty="0" smtClean="0">
                <a:solidFill>
                  <a:srgbClr val="000000"/>
                </a:solidFill>
              </a:rPr>
              <a:t> işgünüdür.</a:t>
            </a:r>
          </a:p>
          <a:p>
            <a:pPr algn="just" eaLnBrk="1" hangingPunct="1">
              <a:spcBef>
                <a:spcPct val="0"/>
              </a:spcBef>
              <a:defRPr/>
            </a:pPr>
            <a:endParaRPr lang="tr-TR" altLang="tr-TR" sz="1800" dirty="0" smtClean="0">
              <a:solidFill>
                <a:srgbClr val="000000"/>
              </a:solidFill>
            </a:endParaRPr>
          </a:p>
        </p:txBody>
      </p:sp>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5045075"/>
            <a:ext cx="11763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5445125"/>
            <a:ext cx="16224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4792663"/>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513388"/>
            <a:ext cx="944562"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5045075"/>
            <a:ext cx="1365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4452938"/>
            <a:ext cx="10541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90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075" name="Dikdörtgen 2"/>
          <p:cNvSpPr>
            <a:spLocks noChangeArrowheads="1"/>
          </p:cNvSpPr>
          <p:nvPr/>
        </p:nvSpPr>
        <p:spPr bwMode="auto">
          <a:xfrm>
            <a:off x="323528" y="1196752"/>
            <a:ext cx="8280400" cy="50180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tr-TR" altLang="tr-TR" sz="1600" b="1" u="sng" dirty="0">
                <a:solidFill>
                  <a:srgbClr val="FF0000"/>
                </a:solidFill>
              </a:rPr>
              <a:t>Turizm İşletmeciliği Bölümü Öğrencileri </a:t>
            </a:r>
            <a:r>
              <a:rPr lang="tr-TR" altLang="tr-TR" sz="1600" b="1" u="sng" dirty="0">
                <a:solidFill>
                  <a:srgbClr val="000000"/>
                </a:solidFill>
              </a:rPr>
              <a:t>aşağıda belirtilen işletmelerden herhangi birinde stajlarını yapabilirler;</a:t>
            </a:r>
          </a:p>
          <a:p>
            <a:pPr algn="ctr" eaLnBrk="1" hangingPunct="1">
              <a:spcBef>
                <a:spcPct val="0"/>
              </a:spcBef>
              <a:buFontTx/>
              <a:buNone/>
            </a:pPr>
            <a:endParaRPr lang="tr-TR" altLang="tr-TR" sz="1600" b="1" u="sng" dirty="0">
              <a:solidFill>
                <a:srgbClr val="000000"/>
              </a:solidFill>
            </a:endParaRPr>
          </a:p>
          <a:p>
            <a:pPr eaLnBrk="1" hangingPunct="1">
              <a:spcBef>
                <a:spcPct val="0"/>
              </a:spcBef>
              <a:buFontTx/>
              <a:buNone/>
            </a:pPr>
            <a:r>
              <a:rPr lang="tr-TR" altLang="tr-TR" sz="1600" dirty="0">
                <a:solidFill>
                  <a:srgbClr val="000000"/>
                </a:solidFill>
              </a:rPr>
              <a:t>(a) Turizm işletme belgeli konaklama işletmeleri (</a:t>
            </a:r>
            <a:r>
              <a:rPr lang="tr-TR" altLang="tr-TR" sz="1600" b="1" dirty="0">
                <a:solidFill>
                  <a:srgbClr val="000000"/>
                </a:solidFill>
              </a:rPr>
              <a:t>3, 4 ve 5 yıldızlı oteller ile 4 ve 5 yıldızlı tatil köyleri</a:t>
            </a:r>
            <a:r>
              <a:rPr lang="tr-TR" altLang="tr-TR" sz="1600" dirty="0">
                <a:solidFill>
                  <a:srgbClr val="000000"/>
                </a:solidFill>
              </a:rPr>
              <a:t>),</a:t>
            </a:r>
          </a:p>
          <a:p>
            <a:pPr eaLnBrk="1" hangingPunct="1">
              <a:spcBef>
                <a:spcPct val="0"/>
              </a:spcBef>
              <a:buFontTx/>
              <a:buNone/>
            </a:pPr>
            <a:r>
              <a:rPr lang="tr-TR" altLang="tr-TR" sz="1600" dirty="0">
                <a:solidFill>
                  <a:srgbClr val="000000"/>
                </a:solidFill>
              </a:rPr>
              <a:t>(b) Seyahat acentaları (</a:t>
            </a:r>
            <a:r>
              <a:rPr lang="tr-TR" altLang="tr-TR" sz="1600" b="1" dirty="0">
                <a:solidFill>
                  <a:srgbClr val="000000"/>
                </a:solidFill>
              </a:rPr>
              <a:t>Sadece A grubu</a:t>
            </a:r>
            <a:r>
              <a:rPr lang="tr-TR" altLang="tr-TR" sz="1600" dirty="0">
                <a:solidFill>
                  <a:srgbClr val="000000"/>
                </a:solidFill>
              </a:rPr>
              <a:t>),</a:t>
            </a:r>
          </a:p>
          <a:p>
            <a:pPr eaLnBrk="1" hangingPunct="1">
              <a:spcBef>
                <a:spcPct val="0"/>
              </a:spcBef>
              <a:buFontTx/>
              <a:buNone/>
            </a:pPr>
            <a:r>
              <a:rPr lang="tr-TR" altLang="tr-TR" sz="1600" dirty="0">
                <a:solidFill>
                  <a:srgbClr val="000000"/>
                </a:solidFill>
              </a:rPr>
              <a:t>(c) Ulusal ve uluslararası havayolu işletmeleri,</a:t>
            </a:r>
          </a:p>
          <a:p>
            <a:pPr eaLnBrk="1" hangingPunct="1">
              <a:spcBef>
                <a:spcPct val="0"/>
              </a:spcBef>
              <a:buFontTx/>
              <a:buNone/>
            </a:pPr>
            <a:r>
              <a:rPr lang="tr-TR" altLang="tr-TR" sz="1600" dirty="0">
                <a:solidFill>
                  <a:srgbClr val="000000"/>
                </a:solidFill>
              </a:rPr>
              <a:t>(d) Hava alanlarındaki yiyecek ve içecek işletmeleri ile havayollarının bilet satış ve rezervasyon ofisleri,</a:t>
            </a:r>
          </a:p>
          <a:p>
            <a:pPr eaLnBrk="1" hangingPunct="1">
              <a:spcBef>
                <a:spcPct val="0"/>
              </a:spcBef>
              <a:buFontTx/>
              <a:buNone/>
            </a:pPr>
            <a:r>
              <a:rPr lang="tr-TR" altLang="tr-TR" sz="1600" dirty="0">
                <a:solidFill>
                  <a:srgbClr val="000000"/>
                </a:solidFill>
              </a:rPr>
              <a:t>(e) Turizm işletme belgeli yiyecek-içecek işletmeleri,</a:t>
            </a:r>
          </a:p>
          <a:p>
            <a:pPr eaLnBrk="1" hangingPunct="1">
              <a:spcBef>
                <a:spcPct val="0"/>
              </a:spcBef>
              <a:buFontTx/>
              <a:buNone/>
            </a:pPr>
            <a:r>
              <a:rPr lang="tr-TR" altLang="tr-TR" sz="1600" dirty="0">
                <a:solidFill>
                  <a:srgbClr val="000000"/>
                </a:solidFill>
              </a:rPr>
              <a:t>(f) Yurtdışında faaliyet gösteren konaklama işletmeleri, yiyecek ve içecek işletmeleri ile seyahat acentaları ve tur operatörleri,</a:t>
            </a:r>
          </a:p>
          <a:p>
            <a:pPr eaLnBrk="1" hangingPunct="1">
              <a:spcBef>
                <a:spcPct val="0"/>
              </a:spcBef>
              <a:buFontTx/>
              <a:buNone/>
            </a:pPr>
            <a:r>
              <a:rPr lang="tr-TR" altLang="tr-TR" sz="1600" dirty="0">
                <a:solidFill>
                  <a:srgbClr val="000000"/>
                </a:solidFill>
              </a:rPr>
              <a:t>(g) Fakülte Yönetim Kurulu onayı ile kabul edilen kamu kuruluşlarına ait eğitim ve dinlenme tesisleri,</a:t>
            </a:r>
          </a:p>
          <a:p>
            <a:pPr eaLnBrk="1" hangingPunct="1">
              <a:spcBef>
                <a:spcPct val="0"/>
              </a:spcBef>
              <a:buFontTx/>
              <a:buNone/>
            </a:pPr>
            <a:r>
              <a:rPr lang="tr-TR" altLang="tr-TR" sz="1600" dirty="0">
                <a:solidFill>
                  <a:srgbClr val="000000"/>
                </a:solidFill>
              </a:rPr>
              <a:t>(h) </a:t>
            </a:r>
            <a:r>
              <a:rPr lang="tr-TR" altLang="tr-TR" sz="1600" b="1" i="1" dirty="0" err="1">
                <a:solidFill>
                  <a:srgbClr val="000000"/>
                </a:solidFill>
              </a:rPr>
              <a:t>Work</a:t>
            </a:r>
            <a:r>
              <a:rPr lang="tr-TR" altLang="tr-TR" sz="1600" b="1" i="1" dirty="0">
                <a:solidFill>
                  <a:srgbClr val="000000"/>
                </a:solidFill>
              </a:rPr>
              <a:t> </a:t>
            </a:r>
            <a:r>
              <a:rPr lang="tr-TR" altLang="tr-TR" sz="1600" b="1" i="1" dirty="0" err="1">
                <a:solidFill>
                  <a:srgbClr val="000000"/>
                </a:solidFill>
              </a:rPr>
              <a:t>and</a:t>
            </a:r>
            <a:r>
              <a:rPr lang="tr-TR" altLang="tr-TR" sz="1600" b="1" i="1" dirty="0">
                <a:solidFill>
                  <a:srgbClr val="000000"/>
                </a:solidFill>
              </a:rPr>
              <a:t> </a:t>
            </a:r>
            <a:r>
              <a:rPr lang="tr-TR" altLang="tr-TR" sz="1600" b="1" i="1" dirty="0" err="1">
                <a:solidFill>
                  <a:srgbClr val="000000"/>
                </a:solidFill>
              </a:rPr>
              <a:t>travel</a:t>
            </a:r>
            <a:r>
              <a:rPr lang="tr-TR" altLang="tr-TR" sz="1600" b="1" dirty="0">
                <a:solidFill>
                  <a:srgbClr val="000000"/>
                </a:solidFill>
              </a:rPr>
              <a:t> </a:t>
            </a:r>
            <a:r>
              <a:rPr lang="tr-TR" altLang="tr-TR" sz="1600" dirty="0">
                <a:solidFill>
                  <a:srgbClr val="000000"/>
                </a:solidFill>
              </a:rPr>
              <a:t>kapsamında yurtdışında çalışılan işletmeler.</a:t>
            </a:r>
          </a:p>
          <a:p>
            <a:pPr eaLnBrk="1" hangingPunct="1">
              <a:spcBef>
                <a:spcPct val="0"/>
              </a:spcBef>
              <a:buFontTx/>
              <a:buNone/>
            </a:pPr>
            <a:r>
              <a:rPr lang="tr-TR" altLang="tr-TR" sz="1600" dirty="0">
                <a:solidFill>
                  <a:srgbClr val="000000"/>
                </a:solidFill>
              </a:rPr>
              <a:t>(ı) Kültür ve Turizm Bakanlığı’na bağlı birimler,</a:t>
            </a:r>
          </a:p>
          <a:p>
            <a:pPr eaLnBrk="1" hangingPunct="1">
              <a:spcBef>
                <a:spcPct val="0"/>
              </a:spcBef>
              <a:buFontTx/>
              <a:buNone/>
            </a:pPr>
            <a:r>
              <a:rPr lang="tr-TR" altLang="tr-TR" sz="1600" dirty="0">
                <a:solidFill>
                  <a:srgbClr val="000000"/>
                </a:solidFill>
              </a:rPr>
              <a:t>(i) Yukarıda belirtilen staj yerleri dışında kalan ancak Fakülte Staj Komisyonunca turizm faaliyeti ile iştigal ettiği tespit ve  Fakülte Yönetim Kurulu onayı ile kabul edilen diğer işletmeler (örneğin sağlık turizmi ve kongre organizasyonu kapsamında faaliyet gösteren işletmeler gibi).</a:t>
            </a:r>
          </a:p>
        </p:txBody>
      </p:sp>
    </p:spTree>
    <p:extLst>
      <p:ext uri="{BB962C8B-B14F-4D97-AF65-F5344CB8AC3E}">
        <p14:creationId xmlns:p14="http://schemas.microsoft.com/office/powerpoint/2010/main" val="1905209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title"/>
          </p:nvPr>
        </p:nvSpPr>
        <p:spPr/>
        <p:txBody>
          <a:bodyPr/>
          <a:lstStyle/>
          <a:p>
            <a:endParaRPr lang="tr-TR" altLang="tr-TR" dirty="0" smtClean="0"/>
          </a:p>
        </p:txBody>
      </p:sp>
      <p:sp>
        <p:nvSpPr>
          <p:cNvPr id="4099" name="Dikdörtgen 2"/>
          <p:cNvSpPr>
            <a:spLocks noChangeArrowheads="1"/>
          </p:cNvSpPr>
          <p:nvPr/>
        </p:nvSpPr>
        <p:spPr bwMode="auto">
          <a:xfrm>
            <a:off x="539750" y="1700213"/>
            <a:ext cx="78486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tr-TR" altLang="tr-TR" sz="1600" b="1" u="sng">
                <a:solidFill>
                  <a:srgbClr val="FF0000"/>
                </a:solidFill>
              </a:rPr>
              <a:t>Turizm Rehberliği Bölümü Öğrencileri </a:t>
            </a:r>
            <a:r>
              <a:rPr lang="tr-TR" altLang="tr-TR" sz="1600" b="1" u="sng">
                <a:solidFill>
                  <a:srgbClr val="000000"/>
                </a:solidFill>
              </a:rPr>
              <a:t>aşağıda belirtilen işletmelerden herhangi birinde stajlarını yapabilirler;</a:t>
            </a:r>
          </a:p>
          <a:p>
            <a:pPr eaLnBrk="1" hangingPunct="1">
              <a:spcBef>
                <a:spcPct val="0"/>
              </a:spcBef>
              <a:buFontTx/>
              <a:buNone/>
            </a:pPr>
            <a:endParaRPr lang="tr-TR" altLang="tr-TR" sz="1600" b="1" u="sng">
              <a:solidFill>
                <a:srgbClr val="000000"/>
              </a:solidFill>
            </a:endParaRPr>
          </a:p>
          <a:p>
            <a:pPr eaLnBrk="1" hangingPunct="1">
              <a:spcBef>
                <a:spcPct val="0"/>
              </a:spcBef>
              <a:buFontTx/>
              <a:buNone/>
            </a:pPr>
            <a:r>
              <a:rPr lang="tr-TR" altLang="tr-TR" sz="1600">
                <a:solidFill>
                  <a:srgbClr val="000000"/>
                </a:solidFill>
              </a:rPr>
              <a:t>(a) Yurt içinde veya yurt dışında faaliyet gösteren seyahat acentaları ve tur operatörleri,</a:t>
            </a:r>
            <a:br>
              <a:rPr lang="tr-TR" altLang="tr-TR" sz="1600">
                <a:solidFill>
                  <a:srgbClr val="000000"/>
                </a:solidFill>
              </a:rPr>
            </a:br>
            <a:r>
              <a:rPr lang="tr-TR" altLang="tr-TR" sz="1600">
                <a:solidFill>
                  <a:srgbClr val="000000"/>
                </a:solidFill>
              </a:rPr>
              <a:t>(b) Kültür ve Turizm Bakanlığı’na bağlı turizm danışma büroları,</a:t>
            </a:r>
            <a:br>
              <a:rPr lang="tr-TR" altLang="tr-TR" sz="1600">
                <a:solidFill>
                  <a:srgbClr val="000000"/>
                </a:solidFill>
              </a:rPr>
            </a:br>
            <a:r>
              <a:rPr lang="tr-TR" altLang="tr-TR" sz="1600">
                <a:solidFill>
                  <a:srgbClr val="000000"/>
                </a:solidFill>
              </a:rPr>
              <a:t>(c) Müze ve ören yerleri, </a:t>
            </a:r>
            <a:br>
              <a:rPr lang="tr-TR" altLang="tr-TR" sz="1600">
                <a:solidFill>
                  <a:srgbClr val="000000"/>
                </a:solidFill>
              </a:rPr>
            </a:br>
            <a:r>
              <a:rPr lang="tr-TR" altLang="tr-TR" sz="1600">
                <a:solidFill>
                  <a:srgbClr val="000000"/>
                </a:solidFill>
              </a:rPr>
              <a:t>(d) Yukarıda belirtilen staj yerleri dışında kalan Fakülte Yönetim Kurulu onayı ile uygun görülen diğer yerler,</a:t>
            </a:r>
            <a:br>
              <a:rPr lang="tr-TR" altLang="tr-TR" sz="1600">
                <a:solidFill>
                  <a:srgbClr val="000000"/>
                </a:solidFill>
              </a:rPr>
            </a:br>
            <a:r>
              <a:rPr lang="tr-TR" altLang="tr-TR" sz="1600">
                <a:solidFill>
                  <a:srgbClr val="000000"/>
                </a:solidFill>
              </a:rPr>
              <a:t>(e) Fakülte Yönetim Kurulu onayı ile kabul edilen kamu kuruluşları ile hediyelik ve hatıra eşya satış mağazaları,</a:t>
            </a:r>
            <a:endParaRPr lang="tr-TR" altLang="tr-TR" sz="1600" b="1" u="sng">
              <a:solidFill>
                <a:srgbClr val="000000"/>
              </a:solidFill>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18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Dikdörtgen 1"/>
          <p:cNvSpPr>
            <a:spLocks noChangeArrowheads="1"/>
          </p:cNvSpPr>
          <p:nvPr/>
        </p:nvSpPr>
        <p:spPr bwMode="auto">
          <a:xfrm>
            <a:off x="611560" y="1124744"/>
            <a:ext cx="8207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tr-TR" altLang="tr-TR" sz="1800" b="1" u="sng">
                <a:solidFill>
                  <a:srgbClr val="FF0000"/>
                </a:solidFill>
              </a:rPr>
              <a:t>Her iki bölüm öğrencileri de;</a:t>
            </a:r>
          </a:p>
          <a:p>
            <a:pPr algn="just" eaLnBrk="1" hangingPunct="1">
              <a:spcBef>
                <a:spcPct val="0"/>
              </a:spcBef>
              <a:buFontTx/>
              <a:buNone/>
            </a:pPr>
            <a:endParaRPr lang="tr-TR" altLang="tr-TR" sz="1800">
              <a:solidFill>
                <a:srgbClr val="000000"/>
              </a:solidFill>
            </a:endParaRPr>
          </a:p>
          <a:p>
            <a:pPr algn="just" eaLnBrk="1" hangingPunct="1">
              <a:spcBef>
                <a:spcPct val="0"/>
              </a:spcBef>
            </a:pPr>
            <a:r>
              <a:rPr lang="tr-TR" altLang="tr-TR" sz="1800">
                <a:solidFill>
                  <a:srgbClr val="000000"/>
                </a:solidFill>
              </a:rPr>
              <a:t>Staj yapacakları yerleri </a:t>
            </a:r>
            <a:r>
              <a:rPr lang="tr-TR" altLang="tr-TR" sz="1800" b="1">
                <a:solidFill>
                  <a:srgbClr val="000000"/>
                </a:solidFill>
              </a:rPr>
              <a:t>kendileri</a:t>
            </a:r>
            <a:r>
              <a:rPr lang="tr-TR" altLang="tr-TR" sz="1800">
                <a:solidFill>
                  <a:srgbClr val="000000"/>
                </a:solidFill>
              </a:rPr>
              <a:t> bulmak zorundadırlar.</a:t>
            </a:r>
          </a:p>
          <a:p>
            <a:pPr algn="just" eaLnBrk="1" hangingPunct="1">
              <a:spcBef>
                <a:spcPct val="0"/>
              </a:spcBef>
            </a:pPr>
            <a:r>
              <a:rPr lang="tr-TR" altLang="tr-TR" sz="1800">
                <a:solidFill>
                  <a:srgbClr val="000000"/>
                </a:solidFill>
              </a:rPr>
              <a:t>Staj yapacakları yeri belirledikten sonra OBİSİS üzerinden başvuru yapar ve staj danışmanlarının onayına gönderirler. </a:t>
            </a:r>
          </a:p>
          <a:p>
            <a:pPr algn="just" eaLnBrk="1" hangingPunct="1">
              <a:spcBef>
                <a:spcPct val="0"/>
              </a:spcBef>
            </a:pPr>
            <a:r>
              <a:rPr lang="tr-TR" altLang="tr-TR" sz="1800">
                <a:solidFill>
                  <a:srgbClr val="000000"/>
                </a:solidFill>
              </a:rPr>
              <a:t>Sistem üzerinden staj başvuru formunun çıktısını alıp imzalayarak staj danışmanlarına teslim ederler.</a:t>
            </a:r>
          </a:p>
          <a:p>
            <a:pPr algn="just" eaLnBrk="1" hangingPunct="1">
              <a:spcBef>
                <a:spcPct val="0"/>
              </a:spcBef>
            </a:pPr>
            <a:r>
              <a:rPr lang="tr-TR" altLang="tr-TR" sz="1800">
                <a:solidFill>
                  <a:srgbClr val="000000"/>
                </a:solidFill>
              </a:rPr>
              <a:t>Başvuru formu danışmanlara teslim edilmeden staj başvurusu </a:t>
            </a:r>
            <a:r>
              <a:rPr lang="tr-TR" altLang="tr-TR" sz="1800" b="1">
                <a:solidFill>
                  <a:srgbClr val="000000"/>
                </a:solidFill>
              </a:rPr>
              <a:t>onaylanmayacaktır</a:t>
            </a:r>
            <a:r>
              <a:rPr lang="tr-TR" altLang="tr-TR" sz="1800">
                <a:solidFill>
                  <a:srgbClr val="000000"/>
                </a:solidFill>
              </a:rPr>
              <a:t>. </a:t>
            </a:r>
          </a:p>
          <a:p>
            <a:pPr algn="just" eaLnBrk="1" hangingPunct="1">
              <a:spcBef>
                <a:spcPct val="0"/>
              </a:spcBef>
            </a:pPr>
            <a:r>
              <a:rPr lang="tr-TR" altLang="tr-TR" sz="1800">
                <a:solidFill>
                  <a:srgbClr val="000000"/>
                </a:solidFill>
              </a:rPr>
              <a:t>İşletme tarafından istendiği takdirde zorunlu staj formu danışmanlardan temin edilebilir. </a:t>
            </a:r>
          </a:p>
          <a:p>
            <a:pPr algn="just" eaLnBrk="1" hangingPunct="1">
              <a:spcBef>
                <a:spcPct val="0"/>
              </a:spcBef>
            </a:pPr>
            <a:r>
              <a:rPr lang="tr-TR" altLang="tr-TR" sz="1800">
                <a:solidFill>
                  <a:srgbClr val="000000"/>
                </a:solidFill>
              </a:rPr>
              <a:t>Staj sonunda sistem üzerinden alınan sicil formu staj yapan öğrenciden sorumlu olan şef/amire doldurtularak staj danışmanına teslim edilir.</a:t>
            </a:r>
          </a:p>
          <a:p>
            <a:pPr algn="just" eaLnBrk="1" hangingPunct="1">
              <a:spcBef>
                <a:spcPct val="0"/>
              </a:spcBef>
            </a:pPr>
            <a:r>
              <a:rPr lang="tr-TR" altLang="tr-TR" sz="1800">
                <a:solidFill>
                  <a:srgbClr val="000000"/>
                </a:solidFill>
              </a:rPr>
              <a:t>Staj başvurusu staj başlama tarihinden en az 7 gün önce yapılmalıdır. </a:t>
            </a:r>
          </a:p>
          <a:p>
            <a:pPr algn="just" eaLnBrk="1" hangingPunct="1">
              <a:spcBef>
                <a:spcPct val="0"/>
              </a:spcBef>
            </a:pPr>
            <a:r>
              <a:rPr lang="tr-TR" altLang="tr-TR" sz="1800">
                <a:solidFill>
                  <a:srgbClr val="000000"/>
                </a:solidFill>
              </a:rPr>
              <a:t>Başvuru üzerine onaylanan stajlar üzerinde değişiklik yapılamaz, iptal edilemez.</a:t>
            </a:r>
          </a:p>
          <a:p>
            <a:pPr eaLnBrk="1" hangingPunct="1">
              <a:spcBef>
                <a:spcPct val="0"/>
              </a:spcBef>
            </a:pPr>
            <a:endParaRPr lang="tr-TR" altLang="tr-TR" sz="1800">
              <a:solidFill>
                <a:srgbClr val="000000"/>
              </a:solidFill>
            </a:endParaRPr>
          </a:p>
        </p:txBody>
      </p:sp>
    </p:spTree>
    <p:extLst>
      <p:ext uri="{BB962C8B-B14F-4D97-AF65-F5344CB8AC3E}">
        <p14:creationId xmlns:p14="http://schemas.microsoft.com/office/powerpoint/2010/main" val="343415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0"/>
            <a:ext cx="37433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Dikdörtgen 1"/>
          <p:cNvSpPr>
            <a:spLocks noChangeArrowheads="1"/>
          </p:cNvSpPr>
          <p:nvPr/>
        </p:nvSpPr>
        <p:spPr bwMode="auto">
          <a:xfrm>
            <a:off x="468313" y="1628775"/>
            <a:ext cx="8207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tr-TR" altLang="tr-TR" sz="1800" dirty="0">
                <a:solidFill>
                  <a:srgbClr val="000000"/>
                </a:solidFill>
              </a:rPr>
              <a:t>Fakülte </a:t>
            </a:r>
            <a:r>
              <a:rPr lang="tr-TR" altLang="tr-TR" sz="1800" dirty="0" err="1">
                <a:solidFill>
                  <a:srgbClr val="000000"/>
                </a:solidFill>
              </a:rPr>
              <a:t>Dekanlığı’nın</a:t>
            </a:r>
            <a:r>
              <a:rPr lang="tr-TR" altLang="tr-TR" sz="1800" dirty="0">
                <a:solidFill>
                  <a:srgbClr val="000000"/>
                </a:solidFill>
              </a:rPr>
              <a:t> görevlendireceği öğretim elemanları, stajyer öğrencileri, staj yaptıkları işletmelerde denetleyebilirler.</a:t>
            </a:r>
          </a:p>
          <a:p>
            <a:pPr algn="just" eaLnBrk="1" hangingPunct="1">
              <a:spcBef>
                <a:spcPct val="0"/>
              </a:spcBef>
            </a:pPr>
            <a:endParaRPr lang="tr-TR" altLang="tr-TR" sz="1800" dirty="0">
              <a:solidFill>
                <a:srgbClr val="000000"/>
              </a:solidFill>
            </a:endParaRPr>
          </a:p>
          <a:p>
            <a:pPr algn="just" eaLnBrk="1" hangingPunct="1">
              <a:spcBef>
                <a:spcPct val="0"/>
              </a:spcBef>
            </a:pPr>
            <a:r>
              <a:rPr lang="tr-TR" altLang="tr-TR" sz="1800" dirty="0">
                <a:solidFill>
                  <a:srgbClr val="000000"/>
                </a:solidFill>
              </a:rPr>
              <a:t>Yatay ve dikey geçiş yoluyla Fakülteye geçiş yapan öğrenciler, Staj Yönergesine uygun biçimde staj yaptıklarını belgelemek ve eksiklerini tamamlamak zorundadırlar.</a:t>
            </a:r>
          </a:p>
          <a:p>
            <a:pPr algn="just" eaLnBrk="1" hangingPunct="1">
              <a:spcBef>
                <a:spcPct val="0"/>
              </a:spcBef>
            </a:pPr>
            <a:endParaRPr lang="tr-TR" altLang="tr-TR" sz="1800" dirty="0">
              <a:solidFill>
                <a:srgbClr val="000000"/>
              </a:solidFill>
            </a:endParaRPr>
          </a:p>
          <a:p>
            <a:pPr algn="just" eaLnBrk="1" hangingPunct="1">
              <a:spcBef>
                <a:spcPct val="0"/>
              </a:spcBef>
            </a:pPr>
            <a:r>
              <a:rPr lang="tr-TR" altLang="tr-TR" sz="1800" dirty="0">
                <a:solidFill>
                  <a:srgbClr val="000000"/>
                </a:solidFill>
              </a:rPr>
              <a:t>Bütün derslerden başarılı olduğu halde stajlarını tamamlamayan öğrenciler öğrencilik haklarından yararlanamazlar.</a:t>
            </a:r>
          </a:p>
          <a:p>
            <a:pPr algn="just" eaLnBrk="1" hangingPunct="1">
              <a:spcBef>
                <a:spcPct val="0"/>
              </a:spcBef>
            </a:pPr>
            <a:endParaRPr lang="tr-TR" altLang="tr-TR" sz="1800" dirty="0">
              <a:solidFill>
                <a:srgbClr val="000000"/>
              </a:solidFill>
            </a:endParaRPr>
          </a:p>
          <a:p>
            <a:pPr algn="just" eaLnBrk="1" hangingPunct="1">
              <a:spcBef>
                <a:spcPct val="0"/>
              </a:spcBef>
            </a:pPr>
            <a:r>
              <a:rPr lang="tr-TR" altLang="tr-TR" sz="1800" dirty="0">
                <a:solidFill>
                  <a:srgbClr val="000000"/>
                </a:solidFill>
              </a:rPr>
              <a:t>Detaylı bilgiye </a:t>
            </a:r>
            <a:r>
              <a:rPr lang="tr-TR" altLang="tr-TR" sz="1800" dirty="0">
                <a:solidFill>
                  <a:srgbClr val="000000"/>
                </a:solidFill>
                <a:hlinkClick r:id="rId3"/>
              </a:rPr>
              <a:t>http://turizm.erciyes.edu.tr/</a:t>
            </a:r>
            <a:r>
              <a:rPr lang="tr-TR" altLang="tr-TR" sz="1800" dirty="0">
                <a:solidFill>
                  <a:srgbClr val="000000"/>
                </a:solidFill>
              </a:rPr>
              <a:t> Eğitim Öğretim Menüsünün altında yer alan linkten ulaşabilirsiniz.</a:t>
            </a:r>
          </a:p>
        </p:txBody>
      </p:sp>
    </p:spTree>
    <p:extLst>
      <p:ext uri="{BB962C8B-B14F-4D97-AF65-F5344CB8AC3E}">
        <p14:creationId xmlns:p14="http://schemas.microsoft.com/office/powerpoint/2010/main" val="1906076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Başlık"/>
          <p:cNvSpPr>
            <a:spLocks noGrp="1"/>
          </p:cNvSpPr>
          <p:nvPr>
            <p:ph type="title"/>
          </p:nvPr>
        </p:nvSpPr>
        <p:spPr>
          <a:xfrm>
            <a:off x="457200" y="-171450"/>
            <a:ext cx="8229600" cy="1143000"/>
          </a:xfrm>
        </p:spPr>
        <p:txBody>
          <a:bodyPr/>
          <a:lstStyle/>
          <a:p>
            <a:pPr eaLnBrk="1" hangingPunct="1"/>
            <a:r>
              <a:rPr lang="tr-TR" altLang="tr-TR" smtClean="0"/>
              <a:t>Staj Başvuru Süreci</a:t>
            </a:r>
          </a:p>
        </p:txBody>
      </p:sp>
      <p:sp>
        <p:nvSpPr>
          <p:cNvPr id="10243" name="7 İçerik Yer Tutucusu"/>
          <p:cNvSpPr>
            <a:spLocks noGrp="1"/>
          </p:cNvSpPr>
          <p:nvPr>
            <p:ph idx="1"/>
          </p:nvPr>
        </p:nvSpPr>
        <p:spPr>
          <a:xfrm>
            <a:off x="1547813" y="765175"/>
            <a:ext cx="7150100" cy="1152525"/>
          </a:xfrm>
        </p:spPr>
        <p:txBody>
          <a:bodyPr/>
          <a:lstStyle/>
          <a:p>
            <a:pPr algn="just" eaLnBrk="1" hangingPunct="1">
              <a:buFont typeface="Wingdings" panose="05000000000000000000" pitchFamily="2" charset="2"/>
              <a:buChar char="Ø"/>
            </a:pPr>
            <a:r>
              <a:rPr lang="tr-TR" altLang="tr-TR" sz="2400" smtClean="0"/>
              <a:t>Staj yeri bulan öğrenci, en geç 15 gün önce Öğrenci Bilgi Sistemi’nde (OBİSİS) yer alan ‘’Staj’’ sekmesi üzerinden staj işlemlerini başlatmalıdır.</a:t>
            </a:r>
          </a:p>
          <a:p>
            <a:pPr algn="just" eaLnBrk="1" hangingPunct="1">
              <a:buFont typeface="Wingdings" panose="05000000000000000000" pitchFamily="2" charset="2"/>
              <a:buChar char="Ø"/>
            </a:pPr>
            <a:endParaRPr lang="tr-TR" altLang="tr-TR" sz="2400" smtClean="0"/>
          </a:p>
        </p:txBody>
      </p:sp>
      <p:pic>
        <p:nvPicPr>
          <p:cNvPr id="10244"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F:\staj\1. ADIM.jpg"/>
          <p:cNvPicPr>
            <a:picLocks noChangeAspect="1" noChangeArrowheads="1"/>
          </p:cNvPicPr>
          <p:nvPr/>
        </p:nvPicPr>
        <p:blipFill>
          <a:blip r:embed="rId3">
            <a:extLst>
              <a:ext uri="{28A0092B-C50C-407E-A947-70E740481C1C}">
                <a14:useLocalDpi xmlns:a14="http://schemas.microsoft.com/office/drawing/2010/main" val="0"/>
              </a:ext>
            </a:extLst>
          </a:blip>
          <a:srcRect t="7407" b="6075"/>
          <a:stretch>
            <a:fillRect/>
          </a:stretch>
        </p:blipFill>
        <p:spPr bwMode="auto">
          <a:xfrm>
            <a:off x="852488" y="1938338"/>
            <a:ext cx="76327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Başlık"/>
          <p:cNvSpPr>
            <a:spLocks noGrp="1"/>
          </p:cNvSpPr>
          <p:nvPr>
            <p:ph type="title"/>
          </p:nvPr>
        </p:nvSpPr>
        <p:spPr>
          <a:xfrm>
            <a:off x="457200" y="-171450"/>
            <a:ext cx="8229600" cy="1143000"/>
          </a:xfrm>
        </p:spPr>
        <p:txBody>
          <a:bodyPr/>
          <a:lstStyle/>
          <a:p>
            <a:pPr eaLnBrk="1" hangingPunct="1"/>
            <a:r>
              <a:rPr lang="tr-TR" altLang="tr-TR" smtClean="0"/>
              <a:t>Staj Başvuru Süreci</a:t>
            </a:r>
          </a:p>
        </p:txBody>
      </p:sp>
      <p:sp>
        <p:nvSpPr>
          <p:cNvPr id="11267" name="7 İçerik Yer Tutucusu"/>
          <p:cNvSpPr>
            <a:spLocks noGrp="1"/>
          </p:cNvSpPr>
          <p:nvPr>
            <p:ph idx="1"/>
          </p:nvPr>
        </p:nvSpPr>
        <p:spPr>
          <a:xfrm>
            <a:off x="1547813" y="765175"/>
            <a:ext cx="7150100" cy="792163"/>
          </a:xfrm>
        </p:spPr>
        <p:txBody>
          <a:bodyPr/>
          <a:lstStyle/>
          <a:p>
            <a:pPr algn="just" eaLnBrk="1" hangingPunct="1">
              <a:buFont typeface="Wingdings" panose="05000000000000000000" pitchFamily="2" charset="2"/>
              <a:buChar char="Ø"/>
            </a:pPr>
            <a:r>
              <a:rPr lang="tr-TR" altLang="tr-TR" sz="2400" smtClean="0"/>
              <a:t>Staj sekmesine tıkladıktan sonra karşımıza çıkan ekrandaki «Yeni Başvuru» butonuna tıklanmalıdır.</a:t>
            </a:r>
          </a:p>
          <a:p>
            <a:pPr algn="just" eaLnBrk="1" hangingPunct="1">
              <a:buFont typeface="Wingdings" panose="05000000000000000000" pitchFamily="2" charset="2"/>
              <a:buChar char="Ø"/>
            </a:pPr>
            <a:endParaRPr lang="tr-TR" altLang="tr-TR" sz="2400" smtClean="0"/>
          </a:p>
        </p:txBody>
      </p:sp>
      <p:pic>
        <p:nvPicPr>
          <p:cNvPr id="11268"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F:\staj\2. ADIM.jpg"/>
          <p:cNvPicPr>
            <a:picLocks noChangeAspect="1" noChangeArrowheads="1"/>
          </p:cNvPicPr>
          <p:nvPr/>
        </p:nvPicPr>
        <p:blipFill>
          <a:blip r:embed="rId3">
            <a:extLst>
              <a:ext uri="{28A0092B-C50C-407E-A947-70E740481C1C}">
                <a14:useLocalDpi xmlns:a14="http://schemas.microsoft.com/office/drawing/2010/main" val="0"/>
              </a:ext>
            </a:extLst>
          </a:blip>
          <a:srcRect t="7190" b="5293"/>
          <a:stretch>
            <a:fillRect/>
          </a:stretch>
        </p:blipFill>
        <p:spPr bwMode="auto">
          <a:xfrm>
            <a:off x="584200" y="1628775"/>
            <a:ext cx="8164513"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6 Başlık"/>
          <p:cNvSpPr>
            <a:spLocks noGrp="1"/>
          </p:cNvSpPr>
          <p:nvPr>
            <p:ph type="title"/>
          </p:nvPr>
        </p:nvSpPr>
        <p:spPr>
          <a:xfrm>
            <a:off x="457200" y="-100013"/>
            <a:ext cx="8229600" cy="1143001"/>
          </a:xfrm>
        </p:spPr>
        <p:txBody>
          <a:bodyPr/>
          <a:lstStyle/>
          <a:p>
            <a:pPr eaLnBrk="1" hangingPunct="1"/>
            <a:r>
              <a:rPr lang="tr-TR" altLang="tr-TR" smtClean="0"/>
              <a:t>Staj Başvuru Süreci</a:t>
            </a:r>
          </a:p>
        </p:txBody>
      </p:sp>
      <p:sp>
        <p:nvSpPr>
          <p:cNvPr id="12291" name="7 İçerik Yer Tutucusu"/>
          <p:cNvSpPr>
            <a:spLocks noGrp="1"/>
          </p:cNvSpPr>
          <p:nvPr>
            <p:ph idx="1"/>
          </p:nvPr>
        </p:nvSpPr>
        <p:spPr>
          <a:xfrm>
            <a:off x="1692275" y="792163"/>
            <a:ext cx="7343775" cy="1123950"/>
          </a:xfrm>
        </p:spPr>
        <p:txBody>
          <a:bodyPr/>
          <a:lstStyle/>
          <a:p>
            <a:pPr algn="just" eaLnBrk="1" hangingPunct="1">
              <a:buFont typeface="Wingdings" panose="05000000000000000000" pitchFamily="2" charset="2"/>
              <a:buChar char="Ø"/>
            </a:pPr>
            <a:r>
              <a:rPr lang="tr-TR" altLang="tr-TR" sz="2400" smtClean="0"/>
              <a:t>İşletmenin detaylı bilgileri ile staj başlangıç ve bitiş tarihlerini girerek «Başvur» butonuna tıklayarak danışmanın onayına gönderir.</a:t>
            </a:r>
          </a:p>
        </p:txBody>
      </p:sp>
      <p:pic>
        <p:nvPicPr>
          <p:cNvPr id="12292" name="Resim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096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F:\staj\3. adım.png"/>
          <p:cNvPicPr>
            <a:picLocks noChangeAspect="1" noChangeArrowheads="1"/>
          </p:cNvPicPr>
          <p:nvPr/>
        </p:nvPicPr>
        <p:blipFill>
          <a:blip r:embed="rId3">
            <a:extLst>
              <a:ext uri="{28A0092B-C50C-407E-A947-70E740481C1C}">
                <a14:useLocalDpi xmlns:a14="http://schemas.microsoft.com/office/drawing/2010/main" val="0"/>
              </a:ext>
            </a:extLst>
          </a:blip>
          <a:srcRect l="2" t="7153" r="2"/>
          <a:stretch>
            <a:fillRect/>
          </a:stretch>
        </p:blipFill>
        <p:spPr bwMode="auto">
          <a:xfrm>
            <a:off x="488950" y="1989138"/>
            <a:ext cx="83661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547</Words>
  <Application>Microsoft Office PowerPoint</Application>
  <PresentationFormat>Ekran Gösterisi (4:3)</PresentationFormat>
  <Paragraphs>62</Paragraphs>
  <Slides>14</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14</vt:i4>
      </vt:variant>
    </vt:vector>
  </HeadingPairs>
  <TitlesOfParts>
    <vt:vector size="16" baseType="lpstr">
      <vt:lpstr>Ofis Teması</vt:lpstr>
      <vt:lpstr>Acrobat Document</vt:lpstr>
      <vt:lpstr>PowerPoint Sunusu</vt:lpstr>
      <vt:lpstr>PowerPoint Sunusu</vt:lpstr>
      <vt:lpstr>PowerPoint Sunusu</vt:lpstr>
      <vt:lpstr>PowerPoint Sunusu</vt:lpstr>
      <vt:lpstr>PowerPoint Sunusu</vt:lpstr>
      <vt:lpstr>PowerPoint Sunusu</vt:lpstr>
      <vt:lpstr>Staj Başvuru Süreci</vt:lpstr>
      <vt:lpstr>Staj Başvuru Süreci</vt:lpstr>
      <vt:lpstr>Staj Başvuru Süreci</vt:lpstr>
      <vt:lpstr>Staj Başvuru Süreci</vt:lpstr>
      <vt:lpstr>Staj Başvuru Süreci</vt:lpstr>
      <vt:lpstr>Staj Başvuru Süreci</vt:lpstr>
      <vt:lpstr>Staj Süreci ve Sonrası İşlemler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Uygulamasının Yapılabileceği İşletmeler</dc:title>
  <dc:creator>AYSE</dc:creator>
  <cp:lastModifiedBy>pc</cp:lastModifiedBy>
  <cp:revision>61</cp:revision>
  <dcterms:created xsi:type="dcterms:W3CDTF">2011-07-26T13:13:19Z</dcterms:created>
  <dcterms:modified xsi:type="dcterms:W3CDTF">2021-07-26T11:35:11Z</dcterms:modified>
</cp:coreProperties>
</file>